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Proxima Nova Semibold"/>
      <p:regular r:id="rId25"/>
      <p:bold r:id="rId26"/>
      <p:boldItalic r:id="rId27"/>
    </p:embeddedFont>
    <p:embeddedFont>
      <p:font typeface="Fira Sans"/>
      <p:regular r:id="rId28"/>
      <p:bold r:id="rId29"/>
      <p:italic r:id="rId30"/>
      <p:boldItalic r:id="rId31"/>
    </p:embeddedFont>
    <p:embeddedFont>
      <p:font typeface="Fira Sans Extra Condense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2">
          <p15:clr>
            <a:srgbClr val="9AA0A6"/>
          </p15:clr>
        </p15:guide>
        <p15:guide id="2" pos="5471">
          <p15:clr>
            <a:srgbClr val="9AA0A6"/>
          </p15:clr>
        </p15:guide>
        <p15:guide id="3" orient="horz" pos="254">
          <p15:clr>
            <a:srgbClr val="9AA0A6"/>
          </p15:clr>
        </p15:guide>
        <p15:guide id="4" orient="horz" pos="2991">
          <p15:clr>
            <a:srgbClr val="9AA0A6"/>
          </p15:clr>
        </p15:guide>
        <p15:guide id="5" pos="2883">
          <p15:clr>
            <a:srgbClr val="9AA0A6"/>
          </p15:clr>
        </p15:guide>
        <p15:guide id="6" orient="horz" pos="680">
          <p15:clr>
            <a:srgbClr val="9AA0A6"/>
          </p15:clr>
        </p15:guide>
        <p15:guide id="7" orient="horz" pos="118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2"/>
        <p:guide pos="5471"/>
        <p:guide pos="254" orient="horz"/>
        <p:guide pos="2991" orient="horz"/>
        <p:guide pos="2883"/>
        <p:guide pos="680" orient="horz"/>
        <p:guide pos="118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roximaNovaSemibold-bold.fntdata"/><Relationship Id="rId25" Type="http://schemas.openxmlformats.org/officeDocument/2006/relationships/font" Target="fonts/ProximaNovaSemibold-regular.fntdata"/><Relationship Id="rId28" Type="http://schemas.openxmlformats.org/officeDocument/2006/relationships/font" Target="fonts/FiraSans-regular.fntdata"/><Relationship Id="rId27" Type="http://schemas.openxmlformats.org/officeDocument/2006/relationships/font" Target="fonts/ProximaNovaSemibol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-boldItalic.fntdata"/><Relationship Id="rId30" Type="http://schemas.openxmlformats.org/officeDocument/2006/relationships/font" Target="fonts/FiraSans-italic.fntdata"/><Relationship Id="rId11" Type="http://schemas.openxmlformats.org/officeDocument/2006/relationships/slide" Target="slides/slide5.xml"/><Relationship Id="rId33" Type="http://schemas.openxmlformats.org/officeDocument/2006/relationships/font" Target="fonts/FiraSansExtraCondensed-bold.fntdata"/><Relationship Id="rId10" Type="http://schemas.openxmlformats.org/officeDocument/2006/relationships/slide" Target="slides/slide4.xml"/><Relationship Id="rId32" Type="http://schemas.openxmlformats.org/officeDocument/2006/relationships/font" Target="fonts/FiraSansExtraCondensed-regular.fntdata"/><Relationship Id="rId13" Type="http://schemas.openxmlformats.org/officeDocument/2006/relationships/slide" Target="slides/slide7.xml"/><Relationship Id="rId35" Type="http://schemas.openxmlformats.org/officeDocument/2006/relationships/font" Target="fonts/FiraSansExtraCondensed-boldItalic.fntdata"/><Relationship Id="rId12" Type="http://schemas.openxmlformats.org/officeDocument/2006/relationships/slide" Target="slides/slide6.xml"/><Relationship Id="rId34" Type="http://schemas.openxmlformats.org/officeDocument/2006/relationships/font" Target="fonts/FiraSansExtraCondensed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0.xml"/><Relationship Id="rId19" Type="http://schemas.openxmlformats.org/officeDocument/2006/relationships/font" Target="fonts/ProximaNova-italic.fntdata"/><Relationship Id="rId18" Type="http://schemas.openxmlformats.org/officeDocument/2006/relationships/font" Target="fonts/ProximaNova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SLIDES_API75996686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SLIDES_API75996686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829bcf9ed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829bcf9e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829bcf9ed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829bcf9ed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f403f18f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f403f18f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f403f18f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f403f18f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34ce311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34ce311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f403f18f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f403f18f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829bcf9ed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9829bcf9e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f1dbc1c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cf1dbc1c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figma.com/file/o04JqquyB4dHePQwx2Polk/Bathroom-App-Prototype-1?type=design&amp;node-id=0%3A1&amp;mode=design&amp;t=WKWTR15L0G8xTyje-1" TargetMode="External"/><Relationship Id="rId4" Type="http://schemas.openxmlformats.org/officeDocument/2006/relationships/hyperlink" Target="https://www.figma.com/proto/o04JqquyB4dHePQwx2Polk/Bathroom-App-Prototype-1?page-id=0%3A1&amp;type=design&amp;node-id=363-3798&amp;viewport=-4208%2C-1046%2C0.37&amp;t=R18Kcsy7vig6TIwn-1&amp;scaling=scale-down&amp;starting-point-node-id=363%3A3798&amp;show-proto-sidebar=1&amp;mode=desig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figma.com/proto/o04JqquyB4dHePQwx2Polk/Bathroom-App-Prototype-1?type=design&amp;node-id=363-3798&amp;t=7u1asgvjxFhH87Ur-0&amp;scaling=scale-down&amp;page-id=0%3A1&amp;starting-point-node-id=363%3A3798&amp;show-proto-sidebar=1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/>
        </p:nvSpPr>
        <p:spPr>
          <a:xfrm>
            <a:off x="5123575" y="1389625"/>
            <a:ext cx="36111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GOPHER BATHROOMS</a:t>
            </a:r>
            <a:endParaRPr b="1" sz="3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6060600" y="2684800"/>
            <a:ext cx="26556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Group 4:</a:t>
            </a: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Rachel, Leo, Nyi, Ikran Lennon, and Ekin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3025" y="920750"/>
            <a:ext cx="5120557" cy="3492702"/>
          </a:xfrm>
          <a:custGeom>
            <a:rect b="b" l="l" r="r" t="t"/>
            <a:pathLst>
              <a:path extrusionOk="0" h="39112" w="58835">
                <a:moveTo>
                  <a:pt x="1" y="1"/>
                </a:moveTo>
                <a:lnTo>
                  <a:pt x="1" y="39111"/>
                </a:lnTo>
                <a:lnTo>
                  <a:pt x="58834" y="39111"/>
                </a:lnTo>
                <a:lnTo>
                  <a:pt x="58834" y="1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0" y="920750"/>
            <a:ext cx="5120557" cy="353327"/>
          </a:xfrm>
          <a:custGeom>
            <a:rect b="b" l="l" r="r" t="t"/>
            <a:pathLst>
              <a:path extrusionOk="0" h="4031" w="58835">
                <a:moveTo>
                  <a:pt x="1" y="1"/>
                </a:moveTo>
                <a:lnTo>
                  <a:pt x="1" y="4030"/>
                </a:lnTo>
                <a:lnTo>
                  <a:pt x="58834" y="4030"/>
                </a:lnTo>
                <a:lnTo>
                  <a:pt x="58834" y="1"/>
                </a:ln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5477965" y="1389627"/>
            <a:ext cx="582636" cy="145"/>
          </a:xfrm>
          <a:custGeom>
            <a:rect b="b" l="l" r="r" t="t"/>
            <a:pathLst>
              <a:path extrusionOk="0" h="1" w="4017">
                <a:moveTo>
                  <a:pt x="0" y="1"/>
                </a:moveTo>
                <a:lnTo>
                  <a:pt x="4016" y="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16163" y="1023644"/>
            <a:ext cx="1155194" cy="161447"/>
          </a:xfrm>
          <a:custGeom>
            <a:rect b="b" l="l" r="r" t="t"/>
            <a:pathLst>
              <a:path extrusionOk="0" h="1842" w="13180">
                <a:moveTo>
                  <a:pt x="922" y="0"/>
                </a:moveTo>
                <a:cubicBezTo>
                  <a:pt x="413" y="0"/>
                  <a:pt x="1" y="411"/>
                  <a:pt x="1" y="921"/>
                </a:cubicBezTo>
                <a:cubicBezTo>
                  <a:pt x="1" y="1429"/>
                  <a:pt x="413" y="1842"/>
                  <a:pt x="922" y="1842"/>
                </a:cubicBezTo>
                <a:lnTo>
                  <a:pt x="12258" y="1842"/>
                </a:lnTo>
                <a:cubicBezTo>
                  <a:pt x="12768" y="1842"/>
                  <a:pt x="13179" y="1428"/>
                  <a:pt x="13179" y="921"/>
                </a:cubicBezTo>
                <a:cubicBezTo>
                  <a:pt x="13179" y="411"/>
                  <a:pt x="12768" y="0"/>
                  <a:pt x="122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531770" y="1101299"/>
            <a:ext cx="32605" cy="32693"/>
          </a:xfrm>
          <a:custGeom>
            <a:rect b="b" l="l" r="r" t="t"/>
            <a:pathLst>
              <a:path extrusionOk="0" fill="none" h="373" w="372">
                <a:moveTo>
                  <a:pt x="372" y="187"/>
                </a:moveTo>
                <a:cubicBezTo>
                  <a:pt x="372" y="289"/>
                  <a:pt x="288" y="372"/>
                  <a:pt x="186" y="372"/>
                </a:cubicBezTo>
                <a:cubicBezTo>
                  <a:pt x="83" y="372"/>
                  <a:pt x="1" y="289"/>
                  <a:pt x="1" y="187"/>
                </a:cubicBezTo>
                <a:cubicBezTo>
                  <a:pt x="1" y="85"/>
                  <a:pt x="83" y="2"/>
                  <a:pt x="186" y="2"/>
                </a:cubicBezTo>
                <a:cubicBezTo>
                  <a:pt x="288" y="1"/>
                  <a:pt x="372" y="84"/>
                  <a:pt x="372" y="187"/>
                </a:cubicBezTo>
                <a:close/>
              </a:path>
            </a:pathLst>
          </a:custGeom>
          <a:noFill/>
          <a:ln cap="flat" cmpd="sng" w="25">
            <a:solidFill>
              <a:srgbClr val="F6F5FB"/>
            </a:solidFill>
            <a:prstDash val="solid"/>
            <a:miter lim="10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559116" y="1129346"/>
            <a:ext cx="12271" cy="12446"/>
          </a:xfrm>
          <a:custGeom>
            <a:rect b="b" l="l" r="r" t="t"/>
            <a:pathLst>
              <a:path extrusionOk="0" fill="none" h="142" w="140">
                <a:moveTo>
                  <a:pt x="1" y="1"/>
                </a:moveTo>
                <a:lnTo>
                  <a:pt x="140" y="141"/>
                </a:lnTo>
              </a:path>
            </a:pathLst>
          </a:custGeom>
          <a:noFill/>
          <a:ln cap="rnd" cmpd="sng" w="25">
            <a:solidFill>
              <a:srgbClr val="F6F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4099440" y="1008394"/>
            <a:ext cx="88" cy="193964"/>
          </a:xfrm>
          <a:custGeom>
            <a:rect b="b" l="l" r="r" t="t"/>
            <a:pathLst>
              <a:path extrusionOk="0" fill="none" h="2213" w="1">
                <a:moveTo>
                  <a:pt x="0" y="1"/>
                </a:moveTo>
                <a:lnTo>
                  <a:pt x="0" y="2213"/>
                </a:lnTo>
              </a:path>
            </a:pathLst>
          </a:custGeom>
          <a:noFill/>
          <a:ln cap="flat" cmpd="sng" w="25">
            <a:solidFill>
              <a:srgbClr val="F6F5FB"/>
            </a:solidFill>
            <a:prstDash val="solid"/>
            <a:miter lim="10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4167103" y="1040735"/>
            <a:ext cx="171526" cy="88"/>
          </a:xfrm>
          <a:custGeom>
            <a:rect b="b" l="l" r="r" t="t"/>
            <a:pathLst>
              <a:path extrusionOk="0" fill="none" h="1" w="1957">
                <a:moveTo>
                  <a:pt x="1" y="1"/>
                </a:moveTo>
                <a:lnTo>
                  <a:pt x="1957" y="1"/>
                </a:lnTo>
              </a:path>
            </a:pathLst>
          </a:custGeom>
          <a:noFill/>
          <a:ln cap="flat" cmpd="sng" w="100">
            <a:solidFill>
              <a:srgbClr val="F6F5FB"/>
            </a:solidFill>
            <a:prstDash val="solid"/>
            <a:miter lim="10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4167103" y="1105331"/>
            <a:ext cx="171526" cy="88"/>
          </a:xfrm>
          <a:custGeom>
            <a:rect b="b" l="l" r="r" t="t"/>
            <a:pathLst>
              <a:path extrusionOk="0" fill="none" h="1" w="1957">
                <a:moveTo>
                  <a:pt x="1" y="1"/>
                </a:moveTo>
                <a:lnTo>
                  <a:pt x="1957" y="1"/>
                </a:lnTo>
              </a:path>
            </a:pathLst>
          </a:custGeom>
          <a:noFill/>
          <a:ln cap="flat" cmpd="sng" w="100">
            <a:solidFill>
              <a:srgbClr val="F6F5FB"/>
            </a:solidFill>
            <a:prstDash val="solid"/>
            <a:miter lim="10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4167103" y="1170014"/>
            <a:ext cx="171526" cy="88"/>
          </a:xfrm>
          <a:custGeom>
            <a:rect b="b" l="l" r="r" t="t"/>
            <a:pathLst>
              <a:path extrusionOk="0" fill="none" h="1" w="1957">
                <a:moveTo>
                  <a:pt x="1" y="0"/>
                </a:moveTo>
                <a:lnTo>
                  <a:pt x="1957" y="0"/>
                </a:lnTo>
              </a:path>
            </a:pathLst>
          </a:custGeom>
          <a:noFill/>
          <a:ln cap="flat" cmpd="sng" w="100">
            <a:solidFill>
              <a:srgbClr val="F6F5FB"/>
            </a:solidFill>
            <a:prstDash val="solid"/>
            <a:miter lim="10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4357663" y="1013302"/>
            <a:ext cx="199836" cy="182132"/>
          </a:xfrm>
          <a:custGeom>
            <a:rect b="b" l="l" r="r" t="t"/>
            <a:pathLst>
              <a:path extrusionOk="0" h="2078" w="2280">
                <a:moveTo>
                  <a:pt x="1141" y="0"/>
                </a:moveTo>
                <a:cubicBezTo>
                  <a:pt x="875" y="0"/>
                  <a:pt x="609" y="101"/>
                  <a:pt x="406" y="304"/>
                </a:cubicBezTo>
                <a:cubicBezTo>
                  <a:pt x="0" y="710"/>
                  <a:pt x="0" y="1367"/>
                  <a:pt x="406" y="1773"/>
                </a:cubicBezTo>
                <a:cubicBezTo>
                  <a:pt x="609" y="1976"/>
                  <a:pt x="875" y="2077"/>
                  <a:pt x="1141" y="2077"/>
                </a:cubicBezTo>
                <a:cubicBezTo>
                  <a:pt x="1406" y="2077"/>
                  <a:pt x="1672" y="1976"/>
                  <a:pt x="1875" y="1773"/>
                </a:cubicBezTo>
                <a:cubicBezTo>
                  <a:pt x="2280" y="1367"/>
                  <a:pt x="2280" y="710"/>
                  <a:pt x="1875" y="304"/>
                </a:cubicBezTo>
                <a:cubicBezTo>
                  <a:pt x="1672" y="101"/>
                  <a:pt x="1406" y="0"/>
                  <a:pt x="11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475" y="1308375"/>
            <a:ext cx="2787226" cy="30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idx="4294967295" type="title"/>
          </p:nvPr>
        </p:nvSpPr>
        <p:spPr>
          <a:xfrm>
            <a:off x="1106875" y="1470675"/>
            <a:ext cx="71847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85200C"/>
                </a:solidFill>
                <a:latin typeface="Fira Sans"/>
                <a:ea typeface="Fira Sans"/>
                <a:cs typeface="Fira Sans"/>
                <a:sym typeface="Fira Sans"/>
              </a:rPr>
              <a:t>THANK YOU! </a:t>
            </a:r>
            <a:endParaRPr b="1" sz="3600">
              <a:solidFill>
                <a:srgbClr val="85200C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85200C"/>
                </a:solidFill>
                <a:latin typeface="Fira Sans"/>
                <a:ea typeface="Fira Sans"/>
                <a:cs typeface="Fira Sans"/>
                <a:sym typeface="Fira Sans"/>
              </a:rPr>
              <a:t>Q/A</a:t>
            </a:r>
            <a:endParaRPr b="1" sz="3600">
              <a:solidFill>
                <a:srgbClr val="85200C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Figma Link 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98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Figma Files</a:t>
            </a:r>
            <a:r>
              <a:rPr lang="en" sz="1200">
                <a:solidFill>
                  <a:srgbClr val="980000"/>
                </a:solidFill>
              </a:rPr>
              <a:t> </a:t>
            </a:r>
            <a:r>
              <a:rPr lang="en" sz="1000">
                <a:solidFill>
                  <a:srgbClr val="FF9900"/>
                </a:solidFill>
              </a:rPr>
              <a:t>and</a:t>
            </a:r>
            <a:r>
              <a:rPr lang="en" sz="1200">
                <a:solidFill>
                  <a:srgbClr val="980000"/>
                </a:solidFill>
              </a:rPr>
              <a:t> </a:t>
            </a:r>
            <a:r>
              <a:rPr lang="en" sz="1000" u="sng">
                <a:solidFill>
                  <a:srgbClr val="98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Figma Flow</a:t>
            </a:r>
            <a:endParaRPr sz="1000" u="sng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PROBLEM CONTEXT</a:t>
            </a:r>
            <a:endParaRPr b="1" sz="2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370050" y="1262550"/>
            <a:ext cx="6454500" cy="3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Did you know that the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comfort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hygiene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university bathrooms play a crucial role in students' daily lives?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Students often face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unsatisfactory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conditions in UMN bathrooms but have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lacked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direct way to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report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communicate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about these issues. This has led to ongoing challenges in maintaining bathroom standards across campus.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is why we are introducing the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Gopher Bathrooms App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three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main features to tackle these ongoing issues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Bathroom Navigations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Bathroom Rating/Reviews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Reporting System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9700" y="1696925"/>
            <a:ext cx="1829227" cy="202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RESEARCH &amp; FINDINGS</a:t>
            </a:r>
            <a:endParaRPr b="1" sz="2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552975" y="865325"/>
            <a:ext cx="3855900" cy="3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Methodology</a:t>
            </a: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-"/>
            </a:pPr>
            <a:r>
              <a:rPr b="1" lang="en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Survey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questionnaire to gain general 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knowledge.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-"/>
            </a:pPr>
            <a:r>
              <a:rPr b="1" lang="en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Individual user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interviews to gain perspective specific questions.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Findings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-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Gained valuable insights into the </a:t>
            </a:r>
            <a:r>
              <a:rPr b="1" lang="en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needs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</a:t>
            </a:r>
            <a:r>
              <a:rPr b="1" lang="en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pain points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and </a:t>
            </a:r>
            <a:r>
              <a:rPr b="1" lang="en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behaviors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of our target audience.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-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Discovered specific challenges users face in </a:t>
            </a:r>
            <a:r>
              <a:rPr b="1" lang="en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navigating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and </a:t>
            </a:r>
            <a:r>
              <a:rPr b="1" lang="en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utilizing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campus bathrooms, as well as their preferences for </a:t>
            </a:r>
            <a:r>
              <a:rPr b="1" lang="en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cleanliness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</a:t>
            </a:r>
            <a:r>
              <a:rPr b="1" lang="en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safety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</a:t>
            </a:r>
            <a:r>
              <a:rPr b="1" lang="en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accessibility 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and more tackled in our app.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2925" y="589975"/>
            <a:ext cx="2640577" cy="236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425" y="3149475"/>
            <a:ext cx="4564198" cy="13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IDEATION</a:t>
            </a:r>
            <a:endParaRPr b="1" sz="2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311700" y="865325"/>
            <a:ext cx="3855300" cy="3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Potential</a:t>
            </a: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Solutions</a:t>
            </a: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-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Filter features to search for bathroom based on user’s need</a:t>
            </a:r>
            <a:r>
              <a:rPr b="1"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lang="en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→ quick and convenient search</a:t>
            </a:r>
            <a:endParaRPr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-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FAQ screen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-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Streamlined report system 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-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Help user report problems faster (immediate number displayed)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-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Have a rating feature to allow the community to share feedback to one another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→ make the bathrooms experience better on campus overall</a:t>
            </a:r>
            <a:endParaRPr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625" y="1719350"/>
            <a:ext cx="2666225" cy="7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750" y="1393462"/>
            <a:ext cx="2167875" cy="285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1613" y="2824588"/>
            <a:ext cx="2624241" cy="10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3"/>
              </a:rPr>
              <a:t>FINAL DESIGN</a:t>
            </a:r>
            <a:r>
              <a:rPr b="1" lang="en" sz="2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NAVIGATIONS</a:t>
            </a:r>
            <a:endParaRPr b="1" sz="2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136" y="865325"/>
            <a:ext cx="7667727" cy="42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FINAL DESIGN: RATING/REVIEWS</a:t>
            </a:r>
            <a:endParaRPr b="1" sz="2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676" y="835600"/>
            <a:ext cx="7748649" cy="42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FINAL DESIGN: REPORTS</a:t>
            </a:r>
            <a:endParaRPr b="1" sz="2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24" y="835600"/>
            <a:ext cx="7796152" cy="42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USER TESTING DATA </a:t>
            </a:r>
            <a:endParaRPr b="1" sz="2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1097449" y="102724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Methodology</a:t>
            </a: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6431261" y="102724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Findings</a:t>
            </a:r>
            <a:endParaRPr b="1" sz="16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683375" y="1645925"/>
            <a:ext cx="3831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-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Name the tasks that users need to complete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-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“Think aloud” 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while completing the tasks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4889625" y="1571375"/>
            <a:ext cx="36480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-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Most of the tasks can be accomplished easily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-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User don’t have great difficulty in any of the tasks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-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Users encounter some difficulties along the way. Some reasons are: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-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Unclear </a:t>
            </a: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feedback</a:t>
            </a:r>
            <a:endParaRPr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Extra Condensed"/>
              <a:buChar char="-"/>
            </a:pPr>
            <a:r>
              <a:rPr lang="en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Missing links between some features transition </a:t>
            </a:r>
            <a:endParaRPr sz="1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288575" y="4210225"/>
            <a:ext cx="857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→ </a:t>
            </a:r>
            <a:r>
              <a:rPr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Overall</a:t>
            </a:r>
            <a:r>
              <a:rPr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users </a:t>
            </a:r>
            <a:r>
              <a:rPr b="1" lang="en" sz="15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like the aesthetic design</a:t>
            </a:r>
            <a:r>
              <a:rPr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of the app, and agree that </a:t>
            </a:r>
            <a:r>
              <a:rPr b="1" lang="en" sz="15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app will be practically useful and fun</a:t>
            </a:r>
            <a:r>
              <a:rPr lang="en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to use</a:t>
            </a:r>
            <a:endParaRPr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FUTURE IMPROVEMENTS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258725" y="1379575"/>
            <a:ext cx="8520600" cy="15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Extra Condensed"/>
              <a:buChar char="-"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Address bugs and refine transitions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Extra Condensed"/>
              <a:buChar char="-"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Add shortcuts, icons, and features (filtration system) to improve use experience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00" y="2863100"/>
            <a:ext cx="8635226" cy="17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I/UX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35249"/>
      </a:accent1>
      <a:accent2>
        <a:srgbClr val="7EE7EB"/>
      </a:accent2>
      <a:accent3>
        <a:srgbClr val="980000"/>
      </a:accent3>
      <a:accent4>
        <a:srgbClr val="FCBD24"/>
      </a:accent4>
      <a:accent5>
        <a:srgbClr val="D58A7B"/>
      </a:accent5>
      <a:accent6>
        <a:srgbClr val="C5C565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